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1"/>
  </p:notesMasterIdLst>
  <p:sldIdLst>
    <p:sldId id="256" r:id="rId2"/>
    <p:sldId id="285" r:id="rId3"/>
    <p:sldId id="257" r:id="rId4"/>
    <p:sldId id="261" r:id="rId5"/>
    <p:sldId id="289" r:id="rId6"/>
    <p:sldId id="279" r:id="rId7"/>
    <p:sldId id="286" r:id="rId8"/>
    <p:sldId id="290" r:id="rId9"/>
    <p:sldId id="291" r:id="rId10"/>
    <p:sldId id="272" r:id="rId11"/>
    <p:sldId id="287" r:id="rId12"/>
    <p:sldId id="288" r:id="rId13"/>
    <p:sldId id="292" r:id="rId14"/>
    <p:sldId id="259" r:id="rId15"/>
    <p:sldId id="301" r:id="rId16"/>
    <p:sldId id="302" r:id="rId17"/>
    <p:sldId id="274" r:id="rId18"/>
    <p:sldId id="263" r:id="rId19"/>
    <p:sldId id="293" r:id="rId20"/>
    <p:sldId id="294" r:id="rId21"/>
    <p:sldId id="296" r:id="rId22"/>
    <p:sldId id="297" r:id="rId23"/>
    <p:sldId id="298" r:id="rId24"/>
    <p:sldId id="299" r:id="rId25"/>
    <p:sldId id="271" r:id="rId26"/>
    <p:sldId id="268" r:id="rId27"/>
    <p:sldId id="304" r:id="rId28"/>
    <p:sldId id="305" r:id="rId29"/>
    <p:sldId id="280" r:id="rId30"/>
    <p:sldId id="281" r:id="rId31"/>
    <p:sldId id="306" r:id="rId32"/>
    <p:sldId id="307" r:id="rId33"/>
    <p:sldId id="308" r:id="rId34"/>
    <p:sldId id="309" r:id="rId35"/>
    <p:sldId id="310" r:id="rId36"/>
    <p:sldId id="311" r:id="rId37"/>
    <p:sldId id="312" r:id="rId38"/>
    <p:sldId id="313" r:id="rId39"/>
    <p:sldId id="314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03"/>
    <p:restoredTop sz="94708"/>
  </p:normalViewPr>
  <p:slideViewPr>
    <p:cSldViewPr snapToGrid="0" snapToObjects="1">
      <p:cViewPr>
        <p:scale>
          <a:sx n="106" d="100"/>
          <a:sy n="106" d="100"/>
        </p:scale>
        <p:origin x="232" y="88"/>
      </p:cViewPr>
      <p:guideLst>
        <p:guide orient="horz" pos="213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A0014-6239-F348-BFA1-EF77CD94D2E7}" type="datetimeFigureOut">
              <a:rPr lang="en-US" smtClean="0"/>
              <a:t>1/14/19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E8357-3479-0447-960A-527540919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51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758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3763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093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20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616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40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204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20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117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541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28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07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2E8357-3479-0447-960A-527540919B9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837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90110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27212" y="463279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750361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8593111" y="561668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03612" y="3110754"/>
            <a:ext cx="2609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4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5ABFFC0-C572-D147-B666-41AC02EEF4F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37295067-9E34-F940-8AC1-229C8CCD4CB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obin.burke@cs.depaul.ed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Recommender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Professor Robin Burke</a:t>
            </a:r>
          </a:p>
          <a:p>
            <a:r>
              <a:rPr lang="en-US" dirty="0"/>
              <a:t>Spring 2019</a:t>
            </a:r>
          </a:p>
        </p:txBody>
      </p:sp>
    </p:spTree>
    <p:extLst>
      <p:ext uri="{BB962C8B-B14F-4D97-AF65-F5344CB8AC3E}">
        <p14:creationId xmlns:p14="http://schemas.microsoft.com/office/powerpoint/2010/main" val="3444792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Office: </a:t>
            </a:r>
          </a:p>
          <a:p>
            <a:pPr lvl="1"/>
            <a:r>
              <a:rPr lang="en-US" dirty="0"/>
              <a:t>TLC building (just north of CASE)</a:t>
            </a:r>
          </a:p>
          <a:p>
            <a:pPr lvl="1"/>
            <a:r>
              <a:rPr lang="en-US" dirty="0"/>
              <a:t>Rm 219, second floor</a:t>
            </a:r>
          </a:p>
          <a:p>
            <a:r>
              <a:rPr lang="en-US" dirty="0"/>
              <a:t>Office hours: Tu / Th 2:00 – 3:00 pm</a:t>
            </a:r>
          </a:p>
          <a:p>
            <a:r>
              <a:rPr lang="en-US" dirty="0"/>
              <a:t>Email: </a:t>
            </a:r>
            <a:r>
              <a:rPr lang="en-US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robin.burke@</a:t>
            </a:r>
            <a:r>
              <a:rPr lang="en-US" dirty="0" err="1"/>
              <a:t>colorado.edu</a:t>
            </a:r>
            <a:endParaRPr lang="en-US" dirty="0"/>
          </a:p>
          <a:p>
            <a:r>
              <a:rPr lang="en-US" dirty="0"/>
              <a:t>Slack: Best for general class / homework questions</a:t>
            </a:r>
          </a:p>
          <a:p>
            <a:pPr lvl="1"/>
            <a:r>
              <a:rPr lang="en-US" dirty="0"/>
              <a:t>other students can benefit from the answer</a:t>
            </a:r>
          </a:p>
          <a:p>
            <a:pPr lvl="1"/>
            <a:r>
              <a:rPr lang="en-US" dirty="0"/>
              <a:t>don’t post code to slack</a:t>
            </a:r>
          </a:p>
          <a:p>
            <a:pPr lvl="1"/>
            <a:r>
              <a:rPr lang="en-US" dirty="0"/>
              <a:t>I may post your email to Slack if I think the answer has general interest</a:t>
            </a:r>
          </a:p>
        </p:txBody>
      </p:sp>
    </p:spTree>
    <p:extLst>
      <p:ext uri="{BB962C8B-B14F-4D97-AF65-F5344CB8AC3E}">
        <p14:creationId xmlns:p14="http://schemas.microsoft.com/office/powerpoint/2010/main" val="2396404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11F7F-9710-C643-A96D-BF0AC6B34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groups of three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E628D-F158-2C42-910D-350E59BD2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059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B189F-A472-634D-9737-590103489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6DA86-111F-D244-9210-BFA7716E2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person in the group closest to me will be the User</a:t>
            </a:r>
          </a:p>
          <a:p>
            <a:r>
              <a:rPr lang="en-US" dirty="0"/>
              <a:t>The other two members of the group are the Recommender System</a:t>
            </a:r>
          </a:p>
          <a:p>
            <a:r>
              <a:rPr lang="en-US" dirty="0"/>
              <a:t>RS: Find a movie that you think the User will like</a:t>
            </a:r>
          </a:p>
        </p:txBody>
      </p:sp>
    </p:spTree>
    <p:extLst>
      <p:ext uri="{BB962C8B-B14F-4D97-AF65-F5344CB8AC3E}">
        <p14:creationId xmlns:p14="http://schemas.microsoft.com/office/powerpoint/2010/main" val="4235340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E7562-E558-8F4D-895D-354445237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Process: use 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B7AAB-A472-9E4F-A6FC-C790D4825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User: Write down two movies that you like</a:t>
            </a:r>
          </a:p>
          <a:p>
            <a:r>
              <a:rPr lang="en-US" dirty="0"/>
              <a:t>RS: Ask 10 questions but you can only ask about reactions to particular movies.</a:t>
            </a:r>
          </a:p>
          <a:p>
            <a:pPr lvl="1"/>
            <a:r>
              <a:rPr lang="en-US" dirty="0"/>
              <a:t>No questions about actors, movie genres, etc.</a:t>
            </a:r>
          </a:p>
          <a:p>
            <a:pPr lvl="1"/>
            <a:r>
              <a:rPr lang="en-US" dirty="0"/>
              <a:t>Only 8 movies (can ask fewer)</a:t>
            </a:r>
          </a:p>
          <a:p>
            <a:pPr lvl="1"/>
            <a:r>
              <a:rPr lang="en-US" dirty="0"/>
              <a:t>User will respond with 1 – 5 stars or “Don’t know”</a:t>
            </a:r>
          </a:p>
          <a:p>
            <a:pPr lvl="1"/>
            <a:r>
              <a:rPr lang="en-US" dirty="0"/>
              <a:t>You can explain the movie if it would help the User decide if they would like it</a:t>
            </a:r>
          </a:p>
          <a:p>
            <a:r>
              <a:rPr lang="en-US" dirty="0"/>
              <a:t>RS: Write down recommendation at the end</a:t>
            </a:r>
          </a:p>
          <a:p>
            <a:pPr lvl="1"/>
            <a:r>
              <a:rPr lang="en-US" dirty="0"/>
              <a:t>Don’t share with the User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251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First: Movie</a:t>
            </a:r>
          </a:p>
          <a:p>
            <a:r>
              <a:rPr lang="en-US" dirty="0"/>
              <a:t>User: Is this a good recommendation? What would you need to know to be sure?</a:t>
            </a:r>
          </a:p>
          <a:p>
            <a:r>
              <a:rPr lang="en-US" dirty="0"/>
              <a:t>Recommender: What was your strategy in choosing movies?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203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531E1-D755-4748-852F-351461EF2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AD1E2-8F90-B142-B743-4760E8D46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Personalized information access</a:t>
            </a:r>
          </a:p>
          <a:p>
            <a:r>
              <a:rPr lang="en-US" dirty="0"/>
              <a:t>A highly-interdisciplinary research area</a:t>
            </a:r>
          </a:p>
          <a:p>
            <a:pPr lvl="1"/>
            <a:r>
              <a:rPr lang="en-US" dirty="0"/>
              <a:t>HCI</a:t>
            </a:r>
          </a:p>
          <a:p>
            <a:pPr lvl="1"/>
            <a:r>
              <a:rPr lang="en-US" dirty="0"/>
              <a:t>AI / Machine Learning</a:t>
            </a:r>
          </a:p>
          <a:p>
            <a:pPr lvl="1"/>
            <a:r>
              <a:rPr lang="en-US" dirty="0"/>
              <a:t>Business / Economics</a:t>
            </a:r>
          </a:p>
          <a:p>
            <a:pPr lvl="1"/>
            <a:r>
              <a:rPr lang="en-US" dirty="0"/>
              <a:t>Advertising / Marketing</a:t>
            </a:r>
          </a:p>
          <a:p>
            <a:r>
              <a:rPr lang="en-US" dirty="0"/>
              <a:t>This is a “problem-focused” class</a:t>
            </a:r>
          </a:p>
          <a:p>
            <a:pPr lvl="1"/>
            <a:r>
              <a:rPr lang="en-US" dirty="0"/>
              <a:t>Cover different techniques needed to address this problem</a:t>
            </a:r>
          </a:p>
          <a:p>
            <a:r>
              <a:rPr lang="en-US" dirty="0"/>
              <a:t>Different from a “technique-focused” class</a:t>
            </a:r>
          </a:p>
          <a:p>
            <a:pPr lvl="1"/>
            <a:r>
              <a:rPr lang="en-US" dirty="0"/>
              <a:t>Learn a specific technique or family of techniques and how to apply</a:t>
            </a:r>
          </a:p>
          <a:p>
            <a:r>
              <a:rPr lang="en-US" dirty="0"/>
              <a:t>Consequence: we touch on a lot of different topics</a:t>
            </a:r>
          </a:p>
        </p:txBody>
      </p:sp>
    </p:spTree>
    <p:extLst>
      <p:ext uri="{BB962C8B-B14F-4D97-AF65-F5344CB8AC3E}">
        <p14:creationId xmlns:p14="http://schemas.microsoft.com/office/powerpoint/2010/main" val="2145857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65253-AB6C-E84D-B2E2-0FEC0A46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4D37E-BA8E-2241-A17E-BB246A5D6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 4871 – Junior standing in INFO program</a:t>
            </a:r>
          </a:p>
          <a:p>
            <a:r>
              <a:rPr lang="en-US" dirty="0"/>
              <a:t>Generally</a:t>
            </a:r>
          </a:p>
          <a:p>
            <a:pPr lvl="1"/>
            <a:r>
              <a:rPr lang="en-US" dirty="0"/>
              <a:t>Work with Python</a:t>
            </a:r>
          </a:p>
          <a:p>
            <a:pPr lvl="1"/>
            <a:r>
              <a:rPr lang="en-US" dirty="0"/>
              <a:t>Work with libraries: Pandas, matplotlib</a:t>
            </a:r>
          </a:p>
          <a:p>
            <a:pPr lvl="1"/>
            <a:r>
              <a:rPr lang="en-US" dirty="0"/>
              <a:t>Basic statistical knowledge: hypothesis testing, regression</a:t>
            </a:r>
          </a:p>
          <a:p>
            <a:r>
              <a:rPr lang="en-US" dirty="0"/>
              <a:t>Pluses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1"/>
            <a:r>
              <a:rPr lang="en-US" dirty="0"/>
              <a:t>Regularization</a:t>
            </a:r>
          </a:p>
          <a:p>
            <a:pPr lvl="1"/>
            <a:r>
              <a:rPr lang="en-US" dirty="0"/>
              <a:t>Linear algebra</a:t>
            </a:r>
          </a:p>
          <a:p>
            <a:pPr lvl="1"/>
            <a:r>
              <a:rPr lang="en-US" dirty="0"/>
              <a:t>Multi-variate calculus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12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Aggarwal</a:t>
            </a:r>
            <a:r>
              <a:rPr lang="en-US" dirty="0"/>
              <a:t>, Recommender Systems: The Textbook. Springer 2016.</a:t>
            </a:r>
          </a:p>
          <a:p>
            <a:pPr lvl="1"/>
            <a:r>
              <a:rPr lang="en-US" dirty="0"/>
              <a:t>This is not the book I would have written, but it is very comprehensive</a:t>
            </a:r>
          </a:p>
          <a:p>
            <a:r>
              <a:rPr lang="en-US" dirty="0"/>
              <a:t>Availability</a:t>
            </a:r>
          </a:p>
          <a:p>
            <a:pPr lvl="1"/>
            <a:r>
              <a:rPr lang="en-US" dirty="0"/>
              <a:t>Regular hardback via bookstore</a:t>
            </a:r>
          </a:p>
          <a:p>
            <a:pPr lvl="1"/>
            <a:r>
              <a:rPr lang="en-US" dirty="0"/>
              <a:t>Free PDF and </a:t>
            </a:r>
            <a:r>
              <a:rPr lang="en-US" dirty="0" err="1"/>
              <a:t>ePub</a:t>
            </a:r>
            <a:r>
              <a:rPr lang="en-US" dirty="0"/>
              <a:t> from Springer through CU Library</a:t>
            </a:r>
          </a:p>
          <a:p>
            <a:pPr lvl="1"/>
            <a:r>
              <a:rPr lang="en-US" dirty="0"/>
              <a:t>$25 softcover “</a:t>
            </a:r>
            <a:r>
              <a:rPr lang="en-US" dirty="0" err="1"/>
              <a:t>MyCopy</a:t>
            </a:r>
            <a:r>
              <a:rPr lang="en-US" dirty="0"/>
              <a:t>”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Reading the book is important</a:t>
            </a:r>
          </a:p>
          <a:p>
            <a:pPr lvl="1"/>
            <a:r>
              <a:rPr lang="en-US" dirty="0"/>
              <a:t>I will not have time to cover everything, esp. the math</a:t>
            </a:r>
          </a:p>
        </p:txBody>
      </p:sp>
    </p:spTree>
    <p:extLst>
      <p:ext uri="{BB962C8B-B14F-4D97-AF65-F5344CB8AC3E}">
        <p14:creationId xmlns:p14="http://schemas.microsoft.com/office/powerpoint/2010/main" val="3254339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 (Part 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6932592" cy="4140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More or less following the book</a:t>
            </a:r>
          </a:p>
          <a:p>
            <a:pPr lvl="1"/>
            <a:r>
              <a:rPr lang="en-US" dirty="0"/>
              <a:t>Some chapters we will go through more slowly</a:t>
            </a:r>
          </a:p>
          <a:p>
            <a:r>
              <a:rPr lang="en-US" dirty="0"/>
              <a:t>Week 1: Introduction</a:t>
            </a:r>
          </a:p>
          <a:p>
            <a:r>
              <a:rPr lang="en-US" dirty="0"/>
              <a:t>Week 2: Collaborative recommendation</a:t>
            </a:r>
          </a:p>
          <a:p>
            <a:r>
              <a:rPr lang="en-US" dirty="0">
                <a:solidFill>
                  <a:srgbClr val="FF0000"/>
                </a:solidFill>
              </a:rPr>
              <a:t>Week 3 (1/31 only): Regression models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No class 1/29</a:t>
            </a:r>
          </a:p>
          <a:p>
            <a:r>
              <a:rPr lang="en-US" dirty="0"/>
              <a:t>Week 4: Matrix factorization / </a:t>
            </a:r>
            <a:r>
              <a:rPr lang="en-US" dirty="0" err="1"/>
              <a:t>LKPy</a:t>
            </a:r>
            <a:endParaRPr lang="en-US" dirty="0"/>
          </a:p>
          <a:p>
            <a:r>
              <a:rPr lang="en-US" dirty="0"/>
              <a:t>Week 5: Learning factorizations / Content-based </a:t>
            </a:r>
          </a:p>
          <a:p>
            <a:r>
              <a:rPr lang="en-US" dirty="0"/>
              <a:t>Week 6: Domain Days</a:t>
            </a:r>
          </a:p>
          <a:p>
            <a:pPr lvl="1"/>
            <a:r>
              <a:rPr lang="en-US" dirty="0"/>
              <a:t>Group presentations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619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A16C9-C5CB-2348-8444-2212F02E7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 (Part 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25C89-2406-EA4A-B6B1-0CDA2792C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Week 7: Project brainstorming</a:t>
            </a:r>
          </a:p>
          <a:p>
            <a:pPr lvl="1"/>
            <a:r>
              <a:rPr lang="en-US" dirty="0"/>
              <a:t>Tuesday – Undergrads only</a:t>
            </a:r>
          </a:p>
          <a:p>
            <a:pPr lvl="1"/>
            <a:r>
              <a:rPr lang="en-US" dirty="0"/>
              <a:t>Thursday – Grads only</a:t>
            </a:r>
          </a:p>
          <a:p>
            <a:r>
              <a:rPr lang="en-US" dirty="0"/>
              <a:t>Week 8: Evaluation</a:t>
            </a:r>
          </a:p>
          <a:p>
            <a:r>
              <a:rPr lang="en-US" dirty="0"/>
              <a:t>Week 9: Knowledge-based and hybrid recommendation</a:t>
            </a:r>
          </a:p>
          <a:p>
            <a:r>
              <a:rPr lang="en-US" dirty="0"/>
              <a:t>Week 10: Context-aware recommendation</a:t>
            </a:r>
          </a:p>
          <a:p>
            <a:r>
              <a:rPr lang="en-US" dirty="0"/>
              <a:t>Week 11: Spring Break!</a:t>
            </a:r>
          </a:p>
        </p:txBody>
      </p:sp>
    </p:spTree>
    <p:extLst>
      <p:ext uri="{BB962C8B-B14F-4D97-AF65-F5344CB8AC3E}">
        <p14:creationId xmlns:p14="http://schemas.microsoft.com/office/powerpoint/2010/main" val="1361943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41207-33DD-C34B-A1BB-07EEF4CD8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08605-1AFE-1D4C-8983-E9CA7FEED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 4871/5871: Special Topics in Information Science</a:t>
            </a:r>
          </a:p>
          <a:p>
            <a:pPr lvl="1"/>
            <a:r>
              <a:rPr lang="en-US" dirty="0"/>
              <a:t>Recommender Systems</a:t>
            </a:r>
          </a:p>
        </p:txBody>
      </p:sp>
    </p:spTree>
    <p:extLst>
      <p:ext uri="{BB962C8B-B14F-4D97-AF65-F5344CB8AC3E}">
        <p14:creationId xmlns:p14="http://schemas.microsoft.com/office/powerpoint/2010/main" val="24135568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13EAD-1206-9745-882D-4FC79A11F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 (Part III)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8D81A-964D-604C-8CAA-0819ACF23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Week 12: Recommendations in networks</a:t>
            </a:r>
          </a:p>
          <a:p>
            <a:r>
              <a:rPr lang="en-US" dirty="0"/>
              <a:t>Week 13: Learning to rank</a:t>
            </a:r>
          </a:p>
          <a:p>
            <a:r>
              <a:rPr lang="en-US" dirty="0"/>
              <a:t>Week 14: Fairness-aware recommendation</a:t>
            </a:r>
          </a:p>
          <a:p>
            <a:r>
              <a:rPr lang="en-US" dirty="0"/>
              <a:t>Week 15: Presentations 1 &amp; 2</a:t>
            </a:r>
          </a:p>
          <a:p>
            <a:r>
              <a:rPr lang="en-US" dirty="0"/>
              <a:t>Week 16: Presentations 3 / Posters</a:t>
            </a:r>
          </a:p>
          <a:p>
            <a:r>
              <a:rPr lang="en-US" dirty="0"/>
              <a:t>Finals week (5/5): No in-class meeting</a:t>
            </a:r>
          </a:p>
          <a:p>
            <a:pPr lvl="1"/>
            <a:r>
              <a:rPr lang="en-US" dirty="0"/>
              <a:t>Many things due</a:t>
            </a:r>
          </a:p>
        </p:txBody>
      </p:sp>
    </p:spTree>
    <p:extLst>
      <p:ext uri="{BB962C8B-B14F-4D97-AF65-F5344CB8AC3E}">
        <p14:creationId xmlns:p14="http://schemas.microsoft.com/office/powerpoint/2010/main" val="28257199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F5A76-32FD-D440-AB81-8797DBC1E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5F081-9B64-9844-9F69-2D43A5623E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INFO 4871</a:t>
            </a:r>
          </a:p>
          <a:p>
            <a:r>
              <a:rPr lang="en-US" dirty="0"/>
              <a:t>Participation: 10%</a:t>
            </a:r>
          </a:p>
          <a:p>
            <a:r>
              <a:rPr lang="en-US" dirty="0"/>
              <a:t>Assignments: 30%</a:t>
            </a:r>
          </a:p>
          <a:p>
            <a:r>
              <a:rPr lang="en-US" dirty="0" err="1"/>
              <a:t>SCuiz</a:t>
            </a:r>
            <a:r>
              <a:rPr lang="en-US" dirty="0"/>
              <a:t>: 20%</a:t>
            </a:r>
          </a:p>
          <a:p>
            <a:r>
              <a:rPr lang="en-US" dirty="0"/>
              <a:t>Group project: 40%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C7A062-ADF7-0542-8390-BE8D115534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INFO 5871</a:t>
            </a:r>
          </a:p>
          <a:p>
            <a:r>
              <a:rPr lang="en-US" dirty="0"/>
              <a:t>Participation: 10%</a:t>
            </a:r>
          </a:p>
          <a:p>
            <a:r>
              <a:rPr lang="en-US" dirty="0"/>
              <a:t>Assignments: 30%</a:t>
            </a:r>
          </a:p>
          <a:p>
            <a:r>
              <a:rPr lang="en-US" dirty="0" err="1"/>
              <a:t>SCuiz</a:t>
            </a:r>
            <a:r>
              <a:rPr lang="en-US" dirty="0"/>
              <a:t>: 20%</a:t>
            </a:r>
          </a:p>
          <a:p>
            <a:r>
              <a:rPr lang="en-US" dirty="0"/>
              <a:t>Domain presentation: 10%</a:t>
            </a:r>
          </a:p>
          <a:p>
            <a:r>
              <a:rPr lang="en-US" dirty="0"/>
              <a:t>Group project: 30%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6754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F179D-DCD2-9B44-BC10-381826A9F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Participation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AC8BB-3772-E244-92C0-C696F6346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be using </a:t>
            </a:r>
            <a:r>
              <a:rPr lang="en-US" dirty="0" err="1"/>
              <a:t>iClicker</a:t>
            </a:r>
            <a:r>
              <a:rPr lang="en-US" dirty="0"/>
              <a:t> technology in this class</a:t>
            </a:r>
          </a:p>
          <a:p>
            <a:r>
              <a:rPr lang="en-US" dirty="0"/>
              <a:t>Interactive questions and exercises in each class</a:t>
            </a:r>
          </a:p>
          <a:p>
            <a:r>
              <a:rPr lang="en-US" dirty="0"/>
              <a:t>You get 1 point for each class where you participate</a:t>
            </a:r>
          </a:p>
          <a:p>
            <a:pPr lvl="1"/>
            <a:r>
              <a:rPr lang="en-US" dirty="0"/>
              <a:t>Participate on at least 75% of the exercises that day</a:t>
            </a:r>
          </a:p>
          <a:p>
            <a:pPr lvl="1"/>
            <a:r>
              <a:rPr lang="en-US" dirty="0"/>
              <a:t>Some days no exercises</a:t>
            </a:r>
          </a:p>
        </p:txBody>
      </p:sp>
    </p:spTree>
    <p:extLst>
      <p:ext uri="{BB962C8B-B14F-4D97-AF65-F5344CB8AC3E}">
        <p14:creationId xmlns:p14="http://schemas.microsoft.com/office/powerpoint/2010/main" val="35428368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EDA5-7D16-7144-905B-42FF39F1E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Participation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5DE72-BBE7-9047-B51D-671087D2B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types of presentations</a:t>
            </a:r>
          </a:p>
          <a:p>
            <a:pPr lvl="1"/>
            <a:r>
              <a:rPr lang="en-US" dirty="0"/>
              <a:t>Domain presentations</a:t>
            </a:r>
          </a:p>
          <a:p>
            <a:pPr lvl="1"/>
            <a:r>
              <a:rPr lang="en-US" dirty="0"/>
              <a:t>Grad projects</a:t>
            </a:r>
          </a:p>
          <a:p>
            <a:pPr lvl="1"/>
            <a:r>
              <a:rPr lang="en-US" dirty="0"/>
              <a:t>Undergrad projects</a:t>
            </a:r>
          </a:p>
          <a:p>
            <a:r>
              <a:rPr lang="en-US" dirty="0"/>
              <a:t>Pick one presentation</a:t>
            </a:r>
          </a:p>
          <a:p>
            <a:pPr lvl="1"/>
            <a:r>
              <a:rPr lang="en-US" dirty="0"/>
              <a:t>Write a two-page reaction paper about it</a:t>
            </a:r>
          </a:p>
          <a:p>
            <a:pPr lvl="1"/>
            <a:r>
              <a:rPr lang="en-US" dirty="0"/>
              <a:t>I will hand out an outline to use</a:t>
            </a:r>
          </a:p>
          <a:p>
            <a:r>
              <a:rPr lang="en-US" dirty="0"/>
              <a:t>Due dates</a:t>
            </a:r>
          </a:p>
          <a:p>
            <a:pPr lvl="1"/>
            <a:r>
              <a:rPr lang="en-US" dirty="0"/>
              <a:t>2/26 (Domain presentation)</a:t>
            </a:r>
          </a:p>
          <a:p>
            <a:pPr lvl="1"/>
            <a:r>
              <a:rPr lang="en-US" dirty="0"/>
              <a:t>5/5 (Grad and Undergrad projects)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773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E1E08-97F7-2D4A-8EC3-3A54528B5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EDA4F-2BDD-4B40-A735-E8E8F2C3F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5 programming / data analysis assignments</a:t>
            </a:r>
          </a:p>
          <a:p>
            <a:pPr lvl="1"/>
            <a:r>
              <a:rPr lang="en-US" dirty="0"/>
              <a:t>Additional requirements for INFO 5871</a:t>
            </a:r>
          </a:p>
          <a:p>
            <a:r>
              <a:rPr lang="en-US" dirty="0"/>
              <a:t>All will use Python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1"/>
            <a:r>
              <a:rPr lang="en-US" dirty="0"/>
              <a:t>Anaconda distribution recommended</a:t>
            </a:r>
          </a:p>
          <a:p>
            <a:r>
              <a:rPr lang="en-US" dirty="0"/>
              <a:t>Some will use the </a:t>
            </a:r>
            <a:r>
              <a:rPr lang="en-US" dirty="0" err="1"/>
              <a:t>LKPy</a:t>
            </a:r>
            <a:r>
              <a:rPr lang="en-US" dirty="0"/>
              <a:t> framework</a:t>
            </a:r>
          </a:p>
          <a:p>
            <a:r>
              <a:rPr lang="en-US" dirty="0"/>
              <a:t>Due dates:</a:t>
            </a:r>
          </a:p>
          <a:p>
            <a:pPr lvl="1"/>
            <a:r>
              <a:rPr lang="en-US" dirty="0"/>
              <a:t>2/5</a:t>
            </a:r>
          </a:p>
          <a:p>
            <a:pPr lvl="1"/>
            <a:r>
              <a:rPr lang="en-US" dirty="0"/>
              <a:t>2/26</a:t>
            </a:r>
          </a:p>
          <a:p>
            <a:pPr lvl="1"/>
            <a:r>
              <a:rPr lang="en-US" dirty="0"/>
              <a:t>3/12</a:t>
            </a:r>
          </a:p>
          <a:p>
            <a:pPr lvl="1"/>
            <a:r>
              <a:rPr lang="en-US" dirty="0"/>
              <a:t>4/2</a:t>
            </a:r>
          </a:p>
          <a:p>
            <a:pPr lvl="1"/>
            <a:r>
              <a:rPr lang="en-US" dirty="0"/>
              <a:t>4/16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0750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have four “late days” with no penalty</a:t>
            </a:r>
          </a:p>
          <a:p>
            <a:r>
              <a:rPr lang="en-US" dirty="0"/>
              <a:t>Can be used on any assignment except social quizzes (more later) and on anything due the last day (5/5)</a:t>
            </a:r>
          </a:p>
          <a:p>
            <a:r>
              <a:rPr lang="en-US" dirty="0"/>
              <a:t>After four days are used up, assignments will not be accepted</a:t>
            </a:r>
          </a:p>
          <a:p>
            <a:r>
              <a:rPr lang="en-US" dirty="0"/>
              <a:t>I will not necessarily remind you of your late day status</a:t>
            </a:r>
          </a:p>
          <a:p>
            <a:pPr lvl="1"/>
            <a:r>
              <a:rPr lang="en-US" dirty="0"/>
              <a:t>it is up to you to keep track!</a:t>
            </a:r>
          </a:p>
        </p:txBody>
      </p:sp>
    </p:spTree>
    <p:extLst>
      <p:ext uri="{BB962C8B-B14F-4D97-AF65-F5344CB8AC3E}">
        <p14:creationId xmlns:p14="http://schemas.microsoft.com/office/powerpoint/2010/main" val="32133392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midterm or final</a:t>
            </a:r>
          </a:p>
          <a:p>
            <a:r>
              <a:rPr lang="en-US" dirty="0"/>
              <a:t>Quiz questions through the “social quiz” platform </a:t>
            </a:r>
            <a:r>
              <a:rPr lang="en-US" dirty="0" err="1"/>
              <a:t>scuiz</a:t>
            </a:r>
            <a:endParaRPr lang="en-US" dirty="0"/>
          </a:p>
          <a:p>
            <a:pPr lvl="1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917869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BA3FD-38A0-DA40-91C9-D3FC41326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E9963-A4E1-0441-A8D7-6F3C145D8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 point for a correct answer</a:t>
            </a:r>
          </a:p>
          <a:p>
            <a:pPr lvl="1"/>
            <a:r>
              <a:rPr lang="en-US" dirty="0"/>
              <a:t>But you don’t get to answer questions unless you write questions</a:t>
            </a:r>
          </a:p>
          <a:p>
            <a:r>
              <a:rPr lang="en-US" dirty="0"/>
              <a:t>Can answer 10 questions for each question you add</a:t>
            </a:r>
          </a:p>
          <a:p>
            <a:r>
              <a:rPr lang="en-US" dirty="0"/>
              <a:t>Challenges</a:t>
            </a:r>
          </a:p>
          <a:p>
            <a:pPr lvl="1"/>
            <a:r>
              <a:rPr lang="en-US" dirty="0"/>
              <a:t>You can challenge a wrong or confusing question</a:t>
            </a:r>
          </a:p>
          <a:p>
            <a:pPr lvl="1"/>
            <a:r>
              <a:rPr lang="en-US" dirty="0"/>
              <a:t>Also worth 1 point</a:t>
            </a:r>
          </a:p>
          <a:p>
            <a:r>
              <a:rPr lang="en-US" dirty="0"/>
              <a:t>Easy questions are dropped</a:t>
            </a:r>
          </a:p>
          <a:p>
            <a:pPr lvl="1"/>
            <a:r>
              <a:rPr lang="en-US" dirty="0"/>
              <a:t>So the longer you wait</a:t>
            </a:r>
          </a:p>
          <a:p>
            <a:pPr lvl="2"/>
            <a:r>
              <a:rPr lang="en-US" dirty="0"/>
              <a:t>The harder the questions are</a:t>
            </a:r>
          </a:p>
          <a:p>
            <a:pPr lvl="1"/>
            <a:r>
              <a:rPr lang="en-US" dirty="0"/>
              <a:t>Might not be enough if you wait until the end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6798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7DCCF-64DD-A34E-93A9-32FD0B9A4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parts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5A1B1-9481-E34B-A6A5-ECD26DE1B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Separate quizzes for grads and undergrads</a:t>
            </a:r>
          </a:p>
          <a:p>
            <a:r>
              <a:rPr lang="en-US" dirty="0" err="1"/>
              <a:t>SCuiz</a:t>
            </a:r>
            <a:r>
              <a:rPr lang="en-US" dirty="0"/>
              <a:t> I</a:t>
            </a:r>
          </a:p>
          <a:p>
            <a:pPr lvl="1"/>
            <a:r>
              <a:rPr lang="en-US" dirty="0"/>
              <a:t>Starts Thursday 1/17</a:t>
            </a:r>
          </a:p>
          <a:p>
            <a:pPr lvl="1"/>
            <a:r>
              <a:rPr lang="en-US" dirty="0"/>
              <a:t>Ends 2/18</a:t>
            </a:r>
          </a:p>
          <a:p>
            <a:pPr lvl="1"/>
            <a:r>
              <a:rPr lang="en-US" dirty="0"/>
              <a:t>80 points</a:t>
            </a:r>
          </a:p>
          <a:p>
            <a:r>
              <a:rPr lang="en-US" dirty="0" err="1"/>
              <a:t>SCuiz</a:t>
            </a:r>
            <a:r>
              <a:rPr lang="en-US" dirty="0"/>
              <a:t> II</a:t>
            </a:r>
          </a:p>
          <a:p>
            <a:pPr lvl="1"/>
            <a:r>
              <a:rPr lang="en-US" dirty="0"/>
              <a:t>Starts 2/19</a:t>
            </a:r>
          </a:p>
          <a:p>
            <a:pPr lvl="1"/>
            <a:r>
              <a:rPr lang="en-US" dirty="0"/>
              <a:t>Ends 4/1 (after Spring Break)</a:t>
            </a:r>
          </a:p>
          <a:p>
            <a:r>
              <a:rPr lang="en-US" dirty="0" err="1"/>
              <a:t>SCuiz</a:t>
            </a:r>
            <a:r>
              <a:rPr lang="en-US" dirty="0"/>
              <a:t>  III</a:t>
            </a:r>
          </a:p>
          <a:p>
            <a:pPr lvl="1"/>
            <a:r>
              <a:rPr lang="en-US" dirty="0"/>
              <a:t>Starts 4/2</a:t>
            </a:r>
          </a:p>
          <a:p>
            <a:pPr lvl="1"/>
            <a:r>
              <a:rPr lang="en-US" dirty="0"/>
              <a:t>Ends </a:t>
            </a:r>
            <a:r>
              <a:rPr lang="en-US" u="sng" dirty="0"/>
              <a:t>5/5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219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52893-F6DA-D94B-ACC9-EB824BFBD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50AD-A4ED-684C-88EB-3F64A091E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compare instruction "</a:t>
            </a:r>
            <a:r>
              <a:rPr lang="en-US" dirty="0" err="1"/>
              <a:t>cmpq</a:t>
            </a:r>
            <a:r>
              <a:rPr lang="en-US" dirty="0"/>
              <a:t> </a:t>
            </a:r>
            <a:r>
              <a:rPr lang="en-US" dirty="0" err="1"/>
              <a:t>a,b</a:t>
            </a:r>
            <a:r>
              <a:rPr lang="en-US" dirty="0"/>
              <a:t>” in the x86-64 instruction set, the zero flag (ZF) is set when....</a:t>
            </a:r>
          </a:p>
          <a:p>
            <a:pPr lvl="1"/>
            <a:r>
              <a:rPr lang="en-US" dirty="0"/>
              <a:t>a == b</a:t>
            </a:r>
          </a:p>
          <a:p>
            <a:pPr lvl="1"/>
            <a:r>
              <a:rPr lang="en-US" dirty="0"/>
              <a:t>a &gt; b</a:t>
            </a:r>
          </a:p>
          <a:p>
            <a:pPr lvl="1"/>
            <a:r>
              <a:rPr lang="en-US" dirty="0"/>
              <a:t>a &lt; 0</a:t>
            </a:r>
          </a:p>
          <a:p>
            <a:pPr lvl="1"/>
            <a:r>
              <a:rPr lang="en-US" dirty="0"/>
              <a:t>(a-b) &lt;0</a:t>
            </a:r>
          </a:p>
        </p:txBody>
      </p:sp>
      <p:sp>
        <p:nvSpPr>
          <p:cNvPr id="8" name="Line Callout 1 7">
            <a:extLst>
              <a:ext uri="{FF2B5EF4-FFF2-40B4-BE49-F238E27FC236}">
                <a16:creationId xmlns:a16="http://schemas.microsoft.com/office/drawing/2014/main" id="{D38FA825-EA16-324F-8099-9C77C8BDADB7}"/>
              </a:ext>
            </a:extLst>
          </p:cNvPr>
          <p:cNvSpPr/>
          <p:nvPr/>
        </p:nvSpPr>
        <p:spPr>
          <a:xfrm>
            <a:off x="6247123" y="3415133"/>
            <a:ext cx="1544595" cy="852616"/>
          </a:xfrm>
          <a:prstGeom prst="borderCallout1">
            <a:avLst>
              <a:gd name="adj1" fmla="val 18750"/>
              <a:gd name="adj2" fmla="val -8333"/>
              <a:gd name="adj3" fmla="val -85761"/>
              <a:gd name="adj4" fmla="val -6416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Specific prompt</a:t>
            </a:r>
          </a:p>
        </p:txBody>
      </p:sp>
      <p:sp>
        <p:nvSpPr>
          <p:cNvPr id="9" name="Line Callout 1 8">
            <a:extLst>
              <a:ext uri="{FF2B5EF4-FFF2-40B4-BE49-F238E27FC236}">
                <a16:creationId xmlns:a16="http://schemas.microsoft.com/office/drawing/2014/main" id="{43B11259-4CF0-9C47-B5EF-7B5D59C4FC86}"/>
              </a:ext>
            </a:extLst>
          </p:cNvPr>
          <p:cNvSpPr/>
          <p:nvPr/>
        </p:nvSpPr>
        <p:spPr>
          <a:xfrm>
            <a:off x="5126660" y="4595319"/>
            <a:ext cx="1544595" cy="852616"/>
          </a:xfrm>
          <a:prstGeom prst="borderCallout1">
            <a:avLst>
              <a:gd name="adj1" fmla="val 18750"/>
              <a:gd name="adj2" fmla="val -8333"/>
              <a:gd name="adj3" fmla="val -90109"/>
              <a:gd name="adj4" fmla="val -19056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Clear answers</a:t>
            </a:r>
          </a:p>
        </p:txBody>
      </p:sp>
    </p:spTree>
    <p:extLst>
      <p:ext uri="{BB962C8B-B14F-4D97-AF65-F5344CB8AC3E}">
        <p14:creationId xmlns:p14="http://schemas.microsoft.com/office/powerpoint/2010/main" val="3376455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Introductions</a:t>
            </a:r>
          </a:p>
          <a:p>
            <a:r>
              <a:rPr lang="en-US" dirty="0"/>
              <a:t>Example recommender system</a:t>
            </a:r>
          </a:p>
          <a:p>
            <a:r>
              <a:rPr lang="en-US" dirty="0"/>
              <a:t>Course overview and expectations</a:t>
            </a:r>
          </a:p>
        </p:txBody>
      </p:sp>
    </p:spTree>
    <p:extLst>
      <p:ext uri="{BB962C8B-B14F-4D97-AF65-F5344CB8AC3E}">
        <p14:creationId xmlns:p14="http://schemas.microsoft.com/office/powerpoint/2010/main" val="1069872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FCE71-7903-9347-BFAD-E5EC594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CFB8A-E3BF-3940-A24A-245548B68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good proxy to use instead of CTR?</a:t>
            </a:r>
          </a:p>
          <a:p>
            <a:pPr lvl="1"/>
            <a:r>
              <a:rPr lang="en-US" dirty="0"/>
              <a:t>LPR (Landing Page Rate)</a:t>
            </a:r>
          </a:p>
          <a:p>
            <a:pPr lvl="1"/>
            <a:r>
              <a:rPr lang="en-US" dirty="0"/>
              <a:t>Conversion Rate</a:t>
            </a:r>
          </a:p>
          <a:p>
            <a:pPr lvl="1"/>
            <a:r>
              <a:rPr lang="en-US" dirty="0"/>
              <a:t>Click-Conversion Rate</a:t>
            </a:r>
          </a:p>
        </p:txBody>
      </p:sp>
      <p:sp>
        <p:nvSpPr>
          <p:cNvPr id="5" name="Line Callout 1 4">
            <a:extLst>
              <a:ext uri="{FF2B5EF4-FFF2-40B4-BE49-F238E27FC236}">
                <a16:creationId xmlns:a16="http://schemas.microsoft.com/office/drawing/2014/main" id="{C2CA856A-8523-9142-84FE-2D6E0A520CCC}"/>
              </a:ext>
            </a:extLst>
          </p:cNvPr>
          <p:cNvSpPr/>
          <p:nvPr/>
        </p:nvSpPr>
        <p:spPr>
          <a:xfrm>
            <a:off x="6091880" y="3429000"/>
            <a:ext cx="1729947" cy="920578"/>
          </a:xfrm>
          <a:prstGeom prst="borderCallout1">
            <a:avLst>
              <a:gd name="adj1" fmla="val 18750"/>
              <a:gd name="adj2" fmla="val -8333"/>
              <a:gd name="adj3" fmla="val -116196"/>
              <a:gd name="adj4" fmla="val -8096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enough context</a:t>
            </a:r>
          </a:p>
        </p:txBody>
      </p:sp>
      <p:sp>
        <p:nvSpPr>
          <p:cNvPr id="6" name="Line Callout 1 5">
            <a:extLst>
              <a:ext uri="{FF2B5EF4-FFF2-40B4-BE49-F238E27FC236}">
                <a16:creationId xmlns:a16="http://schemas.microsoft.com/office/drawing/2014/main" id="{31E0F359-4287-D84E-8E6E-8078C96ED73B}"/>
              </a:ext>
            </a:extLst>
          </p:cNvPr>
          <p:cNvSpPr/>
          <p:nvPr/>
        </p:nvSpPr>
        <p:spPr>
          <a:xfrm>
            <a:off x="4361933" y="4607010"/>
            <a:ext cx="2582564" cy="1190367"/>
          </a:xfrm>
          <a:prstGeom prst="borderCallout1">
            <a:avLst>
              <a:gd name="adj1" fmla="val 18750"/>
              <a:gd name="adj2" fmla="val -8333"/>
              <a:gd name="adj3" fmla="val -98549"/>
              <a:gd name="adj4" fmla="val -69004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Any answer could be correct, depending on context</a:t>
            </a:r>
          </a:p>
        </p:txBody>
      </p:sp>
    </p:spTree>
    <p:extLst>
      <p:ext uri="{BB962C8B-B14F-4D97-AF65-F5344CB8AC3E}">
        <p14:creationId xmlns:p14="http://schemas.microsoft.com/office/powerpoint/2010/main" val="33233875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675B8-01FE-604E-86B0-C4C744D0D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0A31D-7A21-734A-A195-19FC42447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There’s no enrollment email</a:t>
            </a:r>
          </a:p>
          <a:p>
            <a:r>
              <a:rPr lang="en-US" dirty="0"/>
              <a:t>I have created the quizzes and linked them to your email address</a:t>
            </a:r>
          </a:p>
          <a:p>
            <a:pPr lvl="1"/>
            <a:r>
              <a:rPr lang="en-US" dirty="0"/>
              <a:t>As I have it in the roster</a:t>
            </a:r>
          </a:p>
          <a:p>
            <a:r>
              <a:rPr lang="en-US" dirty="0"/>
              <a:t>You have to create an account with that address</a:t>
            </a:r>
          </a:p>
          <a:p>
            <a:pPr lvl="1"/>
            <a:r>
              <a:rPr lang="en-US" dirty="0"/>
              <a:t>Quiz will show up automatically</a:t>
            </a:r>
          </a:p>
        </p:txBody>
      </p:sp>
    </p:spTree>
    <p:extLst>
      <p:ext uri="{BB962C8B-B14F-4D97-AF65-F5344CB8AC3E}">
        <p14:creationId xmlns:p14="http://schemas.microsoft.com/office/powerpoint/2010/main" val="28703283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32CE-D832-A546-8611-4DC12A95D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Project(s)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AEC14-9CC6-6F44-B5C6-AA7516822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 4871</a:t>
            </a:r>
          </a:p>
          <a:p>
            <a:pPr lvl="1"/>
            <a:r>
              <a:rPr lang="en-US" dirty="0"/>
              <a:t>Group project</a:t>
            </a:r>
          </a:p>
          <a:p>
            <a:r>
              <a:rPr lang="en-US" dirty="0"/>
              <a:t>INFO 5871</a:t>
            </a:r>
          </a:p>
          <a:p>
            <a:pPr lvl="1"/>
            <a:r>
              <a:rPr lang="en-US" dirty="0"/>
              <a:t>Domain presentation</a:t>
            </a:r>
          </a:p>
          <a:p>
            <a:pPr lvl="1"/>
            <a:r>
              <a:rPr lang="en-US" dirty="0"/>
              <a:t>Group project</a:t>
            </a:r>
          </a:p>
        </p:txBody>
      </p:sp>
    </p:spTree>
    <p:extLst>
      <p:ext uri="{BB962C8B-B14F-4D97-AF65-F5344CB8AC3E}">
        <p14:creationId xmlns:p14="http://schemas.microsoft.com/office/powerpoint/2010/main" val="33705360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4FDF-E9E0-384D-9B6F-F2A294D84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“Domain days” 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F7C28-54AE-4C4A-B755-22D7BDBFE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assign interesting/unconventional recommendation domains</a:t>
            </a:r>
          </a:p>
          <a:p>
            <a:pPr lvl="1"/>
            <a:r>
              <a:rPr lang="en-US" dirty="0"/>
              <a:t>Not movies, books</a:t>
            </a:r>
          </a:p>
          <a:p>
            <a:r>
              <a:rPr lang="en-US" dirty="0"/>
              <a:t>Each group will deliver a presentation on</a:t>
            </a:r>
          </a:p>
          <a:p>
            <a:pPr lvl="1"/>
            <a:r>
              <a:rPr lang="en-US" dirty="0"/>
              <a:t>Unique challenges of doing recommendations for that domain</a:t>
            </a:r>
          </a:p>
          <a:p>
            <a:pPr lvl="1"/>
            <a:r>
              <a:rPr lang="en-US" dirty="0"/>
              <a:t>Companies and / or research projects</a:t>
            </a:r>
          </a:p>
          <a:p>
            <a:r>
              <a:rPr lang="en-US" dirty="0"/>
              <a:t>2/19 and 2/21</a:t>
            </a:r>
          </a:p>
          <a:p>
            <a:pPr lvl="1"/>
            <a:r>
              <a:rPr lang="en-US" dirty="0"/>
              <a:t>3-4 presentations per 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0642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87E65-EC5D-BE43-A0BC-3D5AD019A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 4871 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DAC30-BB5B-AC45-86DE-54AE9F702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Group project</a:t>
            </a:r>
          </a:p>
          <a:p>
            <a:pPr lvl="1"/>
            <a:r>
              <a:rPr lang="en-US" dirty="0"/>
              <a:t>2-3 students</a:t>
            </a:r>
          </a:p>
          <a:p>
            <a:pPr lvl="1"/>
            <a:r>
              <a:rPr lang="en-US" dirty="0"/>
              <a:t>I will assign teams, but you can nominate on info sheet</a:t>
            </a:r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Implementation augmentation</a:t>
            </a:r>
          </a:p>
          <a:p>
            <a:pPr lvl="2"/>
            <a:r>
              <a:rPr lang="en-US" dirty="0"/>
              <a:t>Add to an existing system</a:t>
            </a:r>
          </a:p>
          <a:p>
            <a:pPr lvl="1"/>
            <a:r>
              <a:rPr lang="en-US" dirty="0"/>
              <a:t>Data + evaluation</a:t>
            </a:r>
          </a:p>
          <a:p>
            <a:pPr lvl="2"/>
            <a:r>
              <a:rPr lang="en-US" dirty="0"/>
              <a:t>Create a new data set from raw data</a:t>
            </a:r>
          </a:p>
          <a:p>
            <a:pPr lvl="2"/>
            <a:r>
              <a:rPr lang="en-US" dirty="0"/>
              <a:t>Evaluate different algorithms against it</a:t>
            </a:r>
          </a:p>
          <a:p>
            <a:pPr lvl="1"/>
            <a:r>
              <a:rPr lang="en-US" dirty="0"/>
              <a:t>Implementation</a:t>
            </a:r>
          </a:p>
          <a:p>
            <a:pPr lvl="2"/>
            <a:r>
              <a:rPr lang="en-US" dirty="0"/>
              <a:t>Create a web application delivering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2048025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507A5-8300-8F4D-94B4-C8A8ED1AB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 4871 Milestones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C66E6-84AA-CE4B-92D1-02980EA73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2/5: Group formation</a:t>
            </a:r>
          </a:p>
          <a:p>
            <a:r>
              <a:rPr lang="en-US" dirty="0"/>
              <a:t>2/26: Project brainstorming (in-class)</a:t>
            </a:r>
          </a:p>
          <a:p>
            <a:r>
              <a:rPr lang="en-US" dirty="0"/>
              <a:t>3/5: Project proposal (7 points)</a:t>
            </a:r>
          </a:p>
          <a:p>
            <a:r>
              <a:rPr lang="en-US" dirty="0"/>
              <a:t>4/2: Progress report (28 points)</a:t>
            </a:r>
          </a:p>
          <a:p>
            <a:r>
              <a:rPr lang="en-US" dirty="0"/>
              <a:t>5/2: Poster (25 points)</a:t>
            </a:r>
          </a:p>
          <a:p>
            <a:r>
              <a:rPr lang="en-US" dirty="0"/>
              <a:t>5/2: Poster presentation (15 points)</a:t>
            </a:r>
          </a:p>
          <a:p>
            <a:r>
              <a:rPr lang="en-US" dirty="0"/>
              <a:t>5/5: Project report (125 points)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6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B665C-1625-1240-B68B-7F03619E6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 5871 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2D8B3-F786-7F4E-944A-994115053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Group project</a:t>
            </a:r>
          </a:p>
          <a:p>
            <a:pPr lvl="1"/>
            <a:r>
              <a:rPr lang="en-US" dirty="0"/>
              <a:t>2-3 students</a:t>
            </a:r>
          </a:p>
          <a:p>
            <a:pPr lvl="1"/>
            <a:r>
              <a:rPr lang="en-US" dirty="0"/>
              <a:t>I will form teams but you can nominate</a:t>
            </a:r>
          </a:p>
          <a:p>
            <a:r>
              <a:rPr lang="en-US" dirty="0"/>
              <a:t>Types</a:t>
            </a:r>
          </a:p>
          <a:p>
            <a:pPr lvl="1"/>
            <a:r>
              <a:rPr lang="en-US" dirty="0"/>
              <a:t>Research proposal</a:t>
            </a:r>
          </a:p>
          <a:p>
            <a:pPr lvl="2"/>
            <a:r>
              <a:rPr lang="en-US" dirty="0"/>
              <a:t>A detailed literature review and proposal of new work</a:t>
            </a:r>
          </a:p>
          <a:p>
            <a:pPr lvl="1"/>
            <a:r>
              <a:rPr lang="en-US" dirty="0"/>
              <a:t>Research replication</a:t>
            </a:r>
          </a:p>
          <a:p>
            <a:pPr lvl="2"/>
            <a:r>
              <a:rPr lang="en-US" dirty="0"/>
              <a:t>Replication of a published research study</a:t>
            </a:r>
          </a:p>
          <a:p>
            <a:pPr lvl="1"/>
            <a:r>
              <a:rPr lang="en-US" dirty="0"/>
              <a:t>Research study</a:t>
            </a:r>
          </a:p>
          <a:p>
            <a:pPr lvl="2"/>
            <a:r>
              <a:rPr lang="en-US" dirty="0"/>
              <a:t>Small-scale and appropriate to student skills</a:t>
            </a:r>
          </a:p>
          <a:p>
            <a:r>
              <a:rPr lang="en-US" dirty="0"/>
              <a:t>Publication</a:t>
            </a:r>
          </a:p>
          <a:p>
            <a:pPr lvl="1"/>
            <a:r>
              <a:rPr lang="en-US" dirty="0"/>
              <a:t>High-quality projects may turn into publications at RecSys or UMAP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9028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38093-DDF5-864E-A3BB-79B990B0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 5871 Milestones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290B1-A88C-E545-B57E-99DC39E28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2/5: Group formation</a:t>
            </a:r>
          </a:p>
          <a:p>
            <a:r>
              <a:rPr lang="en-US" dirty="0"/>
              <a:t>2/26: Project brainstorming (in-class)</a:t>
            </a:r>
          </a:p>
          <a:p>
            <a:r>
              <a:rPr lang="en-US" dirty="0"/>
              <a:t>3/5: Project proposal (5 points)</a:t>
            </a:r>
          </a:p>
          <a:p>
            <a:r>
              <a:rPr lang="en-US" dirty="0"/>
              <a:t>4/2: Progress report (15 points)</a:t>
            </a:r>
          </a:p>
          <a:p>
            <a:r>
              <a:rPr lang="en-US" dirty="0"/>
              <a:t>4/23, 4/25, 4/30: Presentation (30 points)</a:t>
            </a:r>
          </a:p>
          <a:p>
            <a:r>
              <a:rPr lang="en-US" dirty="0"/>
              <a:t>5/5: Project report (100 points)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7005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852B0-8F44-A048-9F0E-A34F71E33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 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7058D-FC76-0D41-B9DD-4717154C3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the book in whatever form you prefer</a:t>
            </a:r>
          </a:p>
          <a:p>
            <a:pPr lvl="1"/>
            <a:r>
              <a:rPr lang="en-US" dirty="0"/>
              <a:t>Read Ch. 1 for Thursday</a:t>
            </a:r>
          </a:p>
          <a:p>
            <a:r>
              <a:rPr lang="en-US" dirty="0"/>
              <a:t>Get a clicker if you don’t have one</a:t>
            </a:r>
          </a:p>
          <a:p>
            <a:pPr lvl="1"/>
            <a:r>
              <a:rPr lang="en-US" dirty="0"/>
              <a:t>Bookstore or secondary market</a:t>
            </a:r>
          </a:p>
          <a:p>
            <a:r>
              <a:rPr lang="en-US" dirty="0"/>
              <a:t>Install latest Anaconda 3 distribution</a:t>
            </a:r>
          </a:p>
          <a:p>
            <a:r>
              <a:rPr lang="en-US" dirty="0"/>
              <a:t>Follow up Slack email invite</a:t>
            </a:r>
          </a:p>
          <a:p>
            <a:r>
              <a:rPr lang="en-US" dirty="0"/>
              <a:t>Sign up for </a:t>
            </a:r>
            <a:r>
              <a:rPr lang="en-US" dirty="0" err="1"/>
              <a:t>SCuiz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6127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5029-4F39-F94B-8A85-8CA5885C2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 you Thursday!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BC150-6ECE-A742-A299-555180BC1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525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981200"/>
            <a:ext cx="6687937" cy="471581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Involved in recommender systems before the name was coined (1994)</a:t>
            </a:r>
          </a:p>
          <a:p>
            <a:pPr lvl="1"/>
            <a:r>
              <a:rPr lang="en-US" dirty="0"/>
              <a:t>knowledge-based recommendation</a:t>
            </a:r>
          </a:p>
          <a:p>
            <a:pPr lvl="2"/>
            <a:r>
              <a:rPr lang="en-US" dirty="0"/>
              <a:t>“critiquing systems”</a:t>
            </a:r>
          </a:p>
          <a:p>
            <a:r>
              <a:rPr lang="en-US" dirty="0"/>
              <a:t>Helped found a recommender systems start-up (1998)</a:t>
            </a:r>
          </a:p>
          <a:p>
            <a:pPr lvl="1"/>
            <a:r>
              <a:rPr lang="en-US" dirty="0"/>
              <a:t>which failed during the dot-com bust</a:t>
            </a:r>
          </a:p>
          <a:p>
            <a:r>
              <a:rPr lang="en-US" dirty="0"/>
              <a:t>Published the first systematic study of hybrid recommender systems (2001)</a:t>
            </a:r>
          </a:p>
          <a:p>
            <a:r>
              <a:rPr lang="en-US" dirty="0"/>
              <a:t>Research on attacks against recommender systems (2005-2009)</a:t>
            </a:r>
          </a:p>
          <a:p>
            <a:r>
              <a:rPr lang="en-US" dirty="0"/>
              <a:t>Research on recommendation in social tagging systems (2008-2011)</a:t>
            </a:r>
          </a:p>
          <a:p>
            <a:r>
              <a:rPr lang="en-US" dirty="0"/>
              <a:t>Research on recommendation in heterogeneous information networks (2012-present)</a:t>
            </a:r>
          </a:p>
          <a:p>
            <a:r>
              <a:rPr lang="en-US" dirty="0"/>
              <a:t>Latest interests: multistakeholder recommendation, fairness-aware recommendation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1E907CEA-32E2-1C46-837F-F4A5AA3F94BF}"/>
              </a:ext>
            </a:extLst>
          </p:cNvPr>
          <p:cNvSpPr/>
          <p:nvPr/>
        </p:nvSpPr>
        <p:spPr>
          <a:xfrm>
            <a:off x="7060845" y="4453147"/>
            <a:ext cx="476518" cy="1906073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5868B775-EF1D-7742-8A25-BC71B213D18E}"/>
              </a:ext>
            </a:extLst>
          </p:cNvPr>
          <p:cNvSpPr/>
          <p:nvPr/>
        </p:nvSpPr>
        <p:spPr>
          <a:xfrm>
            <a:off x="6948152" y="1918332"/>
            <a:ext cx="476518" cy="968173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4DBFB762-DE74-3A4E-9AD8-1BD3E0BA3F00}"/>
              </a:ext>
            </a:extLst>
          </p:cNvPr>
          <p:cNvSpPr/>
          <p:nvPr/>
        </p:nvSpPr>
        <p:spPr>
          <a:xfrm>
            <a:off x="6471634" y="3799268"/>
            <a:ext cx="264017" cy="53983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815412-C8AE-984B-8B5B-B3BD2F8DFE63}"/>
              </a:ext>
            </a:extLst>
          </p:cNvPr>
          <p:cNvSpPr txBox="1"/>
          <p:nvPr/>
        </p:nvSpPr>
        <p:spPr>
          <a:xfrm>
            <a:off x="7441769" y="2185555"/>
            <a:ext cx="1431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University of Chicago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445C6D-01F9-924B-82B7-83FB07B4C43E}"/>
              </a:ext>
            </a:extLst>
          </p:cNvPr>
          <p:cNvSpPr txBox="1"/>
          <p:nvPr/>
        </p:nvSpPr>
        <p:spPr>
          <a:xfrm>
            <a:off x="6774288" y="3746021"/>
            <a:ext cx="1431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UC Irvine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A63E62-1A33-A846-B13C-3C0953660CE2}"/>
              </a:ext>
            </a:extLst>
          </p:cNvPr>
          <p:cNvSpPr txBox="1"/>
          <p:nvPr/>
        </p:nvSpPr>
        <p:spPr>
          <a:xfrm>
            <a:off x="7537363" y="5048657"/>
            <a:ext cx="1431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DePaul University</a:t>
            </a:r>
          </a:p>
        </p:txBody>
      </p:sp>
    </p:spTree>
    <p:extLst>
      <p:ext uri="{BB962C8B-B14F-4D97-AF65-F5344CB8AC3E}">
        <p14:creationId xmlns:p14="http://schemas.microsoft.com/office/powerpoint/2010/main" val="851857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6799B-4FED-C744-9F72-B579EB38B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9999F-6448-A046-9FEA-8B9D875F2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22">
            <a:extLst>
              <a:ext uri="{FF2B5EF4-FFF2-40B4-BE49-F238E27FC236}">
                <a16:creationId xmlns:a16="http://schemas.microsoft.com/office/drawing/2014/main" id="{BC605924-7565-D540-8BCC-48481228F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30" y="1981200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370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7EF4BC57-54D6-4F4C-9B32-4C2C564D3D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4844"/>
          <a:stretch/>
        </p:blipFill>
        <p:spPr>
          <a:xfrm>
            <a:off x="588627" y="1365705"/>
            <a:ext cx="4923531" cy="3521395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D05F1F7-82CD-BD48-8AC6-AA41498E38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8140"/>
          <a:stretch/>
        </p:blipFill>
        <p:spPr>
          <a:xfrm>
            <a:off x="4191330" y="2091215"/>
            <a:ext cx="4657167" cy="4028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666033-1279-BD4F-8F21-83E62629F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context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D60935-8C9C-2B4F-B235-31FE12D1E40E}"/>
              </a:ext>
            </a:extLst>
          </p:cNvPr>
          <p:cNvSpPr txBox="1"/>
          <p:nvPr/>
        </p:nvSpPr>
        <p:spPr>
          <a:xfrm>
            <a:off x="1596383" y="4887100"/>
            <a:ext cx="630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#11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60205C-62CB-6843-BA8A-CF89113F6295}"/>
              </a:ext>
            </a:extLst>
          </p:cNvPr>
          <p:cNvSpPr txBox="1"/>
          <p:nvPr/>
        </p:nvSpPr>
        <p:spPr>
          <a:xfrm>
            <a:off x="5449176" y="5934989"/>
            <a:ext cx="2605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#12 (#6 US University)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44640A6-444F-1040-BB34-0027E7F052F4}"/>
              </a:ext>
            </a:extLst>
          </p:cNvPr>
          <p:cNvSpPr/>
          <p:nvPr/>
        </p:nvSpPr>
        <p:spPr>
          <a:xfrm>
            <a:off x="1151540" y="4522404"/>
            <a:ext cx="1075038" cy="370703"/>
          </a:xfrm>
          <a:prstGeom prst="ellipse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0861A37-E8F0-C948-949B-B6ADC6431002}"/>
              </a:ext>
            </a:extLst>
          </p:cNvPr>
          <p:cNvSpPr/>
          <p:nvPr/>
        </p:nvSpPr>
        <p:spPr>
          <a:xfrm>
            <a:off x="4781236" y="5538528"/>
            <a:ext cx="1075038" cy="370703"/>
          </a:xfrm>
          <a:prstGeom prst="ellipse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024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6B360-6B88-0648-86D0-941AF64A6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F8160-27C2-7445-B535-665118973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</a:t>
            </a:r>
          </a:p>
          <a:p>
            <a:r>
              <a:rPr lang="en-US" dirty="0"/>
              <a:t>Degree program</a:t>
            </a:r>
          </a:p>
          <a:p>
            <a:r>
              <a:rPr lang="en-US" dirty="0"/>
              <a:t>Something true of you that’s probably not true of anyone else in the class</a:t>
            </a:r>
          </a:p>
          <a:p>
            <a:pPr lvl="1"/>
            <a:r>
              <a:rPr lang="en-US" dirty="0"/>
              <a:t>I’ll start!</a:t>
            </a:r>
          </a:p>
        </p:txBody>
      </p:sp>
    </p:spTree>
    <p:extLst>
      <p:ext uri="{BB962C8B-B14F-4D97-AF65-F5344CB8AC3E}">
        <p14:creationId xmlns:p14="http://schemas.microsoft.com/office/powerpoint/2010/main" val="2702369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11BE-062F-1344-A495-9DE25A948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 grew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42E23-708E-8D45-A739-0B92B079C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7A8718-79D2-FB48-8FCB-D0246611A6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436" t="51831"/>
          <a:stretch/>
        </p:blipFill>
        <p:spPr>
          <a:xfrm>
            <a:off x="619094" y="1600200"/>
            <a:ext cx="4998816" cy="52117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BEE917-E326-2B4D-A452-D97E2E869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1457" y="2846231"/>
            <a:ext cx="2396531" cy="17941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6B565C-E34C-594A-883E-29596B1C760F}"/>
              </a:ext>
            </a:extLst>
          </p:cNvPr>
          <p:cNvSpPr txBox="1"/>
          <p:nvPr/>
        </p:nvSpPr>
        <p:spPr>
          <a:xfrm>
            <a:off x="5919295" y="5498948"/>
            <a:ext cx="2605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Holtville, California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E5A2721-F9E9-0444-996E-B21D3FEB75EC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4417454" y="5683614"/>
            <a:ext cx="1501841" cy="184666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E28538-80EF-4E45-8C28-0CF68EDC49F1}"/>
              </a:ext>
            </a:extLst>
          </p:cNvPr>
          <p:cNvCxnSpPr>
            <a:cxnSpLocks/>
            <a:endCxn id="5" idx="2"/>
          </p:cNvCxnSpPr>
          <p:nvPr/>
        </p:nvCxnSpPr>
        <p:spPr>
          <a:xfrm flipH="1" flipV="1">
            <a:off x="6329723" y="4640355"/>
            <a:ext cx="277139" cy="743014"/>
          </a:xfrm>
          <a:prstGeom prst="straightConnector1">
            <a:avLst/>
          </a:prstGeom>
          <a:ln w="635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552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6908B-7B46-7742-A5E0-8A8F3F2FC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DFF1A-0206-084C-B8E5-803B58C8A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Fill out the form (10 minutes)</a:t>
            </a:r>
          </a:p>
          <a:p>
            <a:r>
              <a:rPr lang="en-US" dirty="0"/>
              <a:t>Then we’ll go around the class</a:t>
            </a:r>
          </a:p>
          <a:p>
            <a:pPr lvl="1"/>
            <a:r>
              <a:rPr lang="en-US" dirty="0"/>
              <a:t>Name (Let me know if it is different from what my roster says)</a:t>
            </a:r>
          </a:p>
          <a:p>
            <a:pPr lvl="1"/>
            <a:r>
              <a:rPr lang="en-US" dirty="0"/>
              <a:t>Degree program</a:t>
            </a:r>
          </a:p>
          <a:p>
            <a:pPr lvl="1"/>
            <a:r>
              <a:rPr lang="en-US" dirty="0"/>
              <a:t>Something true of you that’s probably not true of anyone else in the class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109231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Advantage.thmx</Template>
  <TotalTime>6895</TotalTime>
  <Words>1551</Words>
  <Application>Microsoft Macintosh PowerPoint</Application>
  <PresentationFormat>On-screen Show (4:3)</PresentationFormat>
  <Paragraphs>301</Paragraphs>
  <Slides>39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Calibri</vt:lpstr>
      <vt:lpstr>Rockwell</vt:lpstr>
      <vt:lpstr>Wingdings</vt:lpstr>
      <vt:lpstr>Advantage</vt:lpstr>
      <vt:lpstr>Recommender Systems</vt:lpstr>
      <vt:lpstr>Welcome!</vt:lpstr>
      <vt:lpstr>Outline</vt:lpstr>
      <vt:lpstr>About me</vt:lpstr>
      <vt:lpstr>Recent research</vt:lpstr>
      <vt:lpstr>Some context</vt:lpstr>
      <vt:lpstr>Introduction</vt:lpstr>
      <vt:lpstr>Where I grew up</vt:lpstr>
      <vt:lpstr>Your turn</vt:lpstr>
      <vt:lpstr>Contact info</vt:lpstr>
      <vt:lpstr>Form groups of three</vt:lpstr>
      <vt:lpstr>Roles</vt:lpstr>
      <vt:lpstr>Process: use form</vt:lpstr>
      <vt:lpstr>Discussion</vt:lpstr>
      <vt:lpstr>Recommender systems</vt:lpstr>
      <vt:lpstr>Prerequisites</vt:lpstr>
      <vt:lpstr>Book </vt:lpstr>
      <vt:lpstr>Schedule (Part I)</vt:lpstr>
      <vt:lpstr>Schedule (Part II)</vt:lpstr>
      <vt:lpstr>Schedule (Part III)</vt:lpstr>
      <vt:lpstr>Grading</vt:lpstr>
      <vt:lpstr>Participation I</vt:lpstr>
      <vt:lpstr>Participation II</vt:lpstr>
      <vt:lpstr>Assignments</vt:lpstr>
      <vt:lpstr>Late policy</vt:lpstr>
      <vt:lpstr>Quizzes</vt:lpstr>
      <vt:lpstr>How it works</vt:lpstr>
      <vt:lpstr>Multiple parts</vt:lpstr>
      <vt:lpstr>Good question</vt:lpstr>
      <vt:lpstr>Bad question</vt:lpstr>
      <vt:lpstr>Set up</vt:lpstr>
      <vt:lpstr>Project(s)</vt:lpstr>
      <vt:lpstr>“Domain days” presentations</vt:lpstr>
      <vt:lpstr>INFO 4871 final project</vt:lpstr>
      <vt:lpstr>INFO 4871 Milestones</vt:lpstr>
      <vt:lpstr>INFO 5871 final project</vt:lpstr>
      <vt:lpstr>INFO 5871 Milestones</vt:lpstr>
      <vt:lpstr>What to do now</vt:lpstr>
      <vt:lpstr>See you Thursday!</vt:lpstr>
    </vt:vector>
  </TitlesOfParts>
  <Company>DePaul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Recommender Systems</dc:title>
  <dc:creator>Robin Burke</dc:creator>
  <cp:lastModifiedBy>Robin Douglas Burke</cp:lastModifiedBy>
  <cp:revision>54</cp:revision>
  <dcterms:created xsi:type="dcterms:W3CDTF">2016-12-27T21:46:53Z</dcterms:created>
  <dcterms:modified xsi:type="dcterms:W3CDTF">2019-01-15T20:23:17Z</dcterms:modified>
</cp:coreProperties>
</file>

<file path=docProps/thumbnail.jpeg>
</file>